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82" r:id="rId2"/>
    <p:sldId id="283" r:id="rId3"/>
    <p:sldId id="284" r:id="rId4"/>
    <p:sldId id="313" r:id="rId5"/>
    <p:sldId id="314" r:id="rId6"/>
    <p:sldId id="287" r:id="rId7"/>
    <p:sldId id="288" r:id="rId8"/>
    <p:sldId id="289" r:id="rId9"/>
    <p:sldId id="290" r:id="rId10"/>
    <p:sldId id="291" r:id="rId11"/>
    <p:sldId id="292" r:id="rId12"/>
    <p:sldId id="293" r:id="rId13"/>
    <p:sldId id="294" r:id="rId14"/>
    <p:sldId id="295" r:id="rId15"/>
    <p:sldId id="296" r:id="rId16"/>
    <p:sldId id="315" r:id="rId17"/>
    <p:sldId id="317"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6"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7190C39-2E5C-49AF-A550-C1737C81E2CE}" type="datetimeFigureOut">
              <a:rPr lang="en-US"/>
              <a:pPr>
                <a:defRPr/>
              </a:pPr>
              <a:t>11/2/2009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704BA88-3886-46EE-8757-E2F2C261A516}"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2F3894-F848-40A7-BB8E-8D0AF4AF3260}" type="slidenum">
              <a:rPr lang="en-GB" smtClean="0"/>
              <a:pPr/>
              <a:t>1</a:t>
            </a:fld>
            <a:endParaRPr lang="en-GB" smtClean="0"/>
          </a:p>
        </p:txBody>
      </p:sp>
      <p:sp>
        <p:nvSpPr>
          <p:cNvPr id="43013"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704BA88-3886-46EE-8757-E2F2C261A516}"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704BA88-3886-46EE-8757-E2F2C261A516}"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704BA88-3886-46EE-8757-E2F2C261A516}" type="slidenum">
              <a:rPr lang="en-GB" smtClean="0"/>
              <a:pPr>
                <a:defRPr/>
              </a:pPr>
              <a:t>34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16EA6B-539A-48C0-B712-EA9EDC9C0A3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DA886351-B545-4E58-B2FF-A1EA3FD561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FB30F00-68EA-427E-B340-92EEBF0546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97B77E9-9D95-450B-9F83-9B757CC9F27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BC4ED68-740D-4D61-B929-18BE699F70C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5026E37-2872-48ED-B7B6-BFF56B815E7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E39C3D9E-57C2-4277-BC06-DB719BCBEC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70C75A61-E7EC-42F9-BD54-7391EDEBAC1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D2063132-CAF8-4202-A4D7-9E1C31FA3B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D85CF6F4-49FA-4927-8D00-3F0B9692A8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Date Placeholder 1"/>
          <p:cNvSpPr>
            <a:spLocks noGrp="1"/>
          </p:cNvSpPr>
          <p:nvPr>
            <p:ph type="dt" sz="half" idx="10"/>
          </p:nvPr>
        </p:nvSpPr>
        <p:spPr/>
        <p:txBody>
          <a:bodyPr/>
          <a:lstStyle>
            <a:lvl1pPr>
              <a:defRPr/>
            </a:lvl1pPr>
            <a:extLst/>
          </a:lstStyle>
          <a:p>
            <a:pPr>
              <a:defRPr/>
            </a:pPr>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9D53079D-7E9C-4E7F-9F3D-80BAB00074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A301B09-8FBA-4AEA-9549-8386A947E7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8624B364-CD83-46F1-B889-167B0AA656F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E399782C-F832-4564-B78F-81770F49B13D}"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6" r:id="rId4"/>
    <p:sldLayoutId id="2147483702" r:id="rId5"/>
    <p:sldLayoutId id="2147483697" r:id="rId6"/>
    <p:sldLayoutId id="2147483703" r:id="rId7"/>
    <p:sldLayoutId id="2147483704" r:id="rId8"/>
    <p:sldLayoutId id="2147483705" r:id="rId9"/>
    <p:sldLayoutId id="2147483698" r:id="rId10"/>
    <p:sldLayoutId id="2147483699" r:id="rId11"/>
    <p:sldLayoutId id="2147483706" r:id="rId12"/>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50" y="785813"/>
            <a:ext cx="7407275" cy="2211387"/>
          </a:xfrm>
        </p:spPr>
        <p:txBody>
          <a:bodyPr/>
          <a:lstStyle/>
          <a:p>
            <a:pPr algn="ctr" eaLnBrk="1" fontAlgn="auto" hangingPunct="1">
              <a:spcAft>
                <a:spcPts val="0"/>
              </a:spcAft>
              <a:defRPr/>
            </a:pPr>
            <a:r>
              <a:rPr lang="en-GB" dirty="0" smtClean="0">
                <a:solidFill>
                  <a:schemeClr val="tx2">
                    <a:satMod val="130000"/>
                  </a:schemeClr>
                </a:solidFill>
              </a:rPr>
              <a:t>Data Structures and Algorithms</a:t>
            </a:r>
            <a:br>
              <a:rPr lang="en-GB" dirty="0" smtClean="0">
                <a:solidFill>
                  <a:schemeClr val="tx2">
                    <a:satMod val="130000"/>
                  </a:schemeClr>
                </a:solidFill>
              </a:rPr>
            </a:br>
            <a:endParaRPr lang="en-GB" dirty="0">
              <a:solidFill>
                <a:schemeClr val="tx2">
                  <a:satMod val="130000"/>
                </a:schemeClr>
              </a:solidFill>
            </a:endParaRPr>
          </a:p>
        </p:txBody>
      </p:sp>
      <p:sp>
        <p:nvSpPr>
          <p:cNvPr id="3" name="Subtitle 2"/>
          <p:cNvSpPr>
            <a:spLocks noGrp="1"/>
          </p:cNvSpPr>
          <p:nvPr>
            <p:ph type="subTitle" idx="1"/>
          </p:nvPr>
        </p:nvSpPr>
        <p:spPr>
          <a:xfrm>
            <a:off x="1500188" y="2857500"/>
            <a:ext cx="6124575" cy="2357438"/>
          </a:xfrm>
        </p:spPr>
        <p:txBody>
          <a:bodyPr>
            <a:normAutofit/>
          </a:bodyPr>
          <a:lstStyle/>
          <a:p>
            <a:pPr algn="ctr" eaLnBrk="1" fontAlgn="auto" hangingPunct="1">
              <a:spcAft>
                <a:spcPts val="0"/>
              </a:spcAft>
              <a:buFont typeface="Wingdings 2"/>
              <a:buNone/>
              <a:defRPr/>
            </a:pPr>
            <a:r>
              <a:rPr lang="en-GB" sz="2000" dirty="0" smtClean="0"/>
              <a:t>Lecture 13 (Recursion)</a:t>
            </a:r>
          </a:p>
          <a:p>
            <a:pPr algn="ctr" eaLnBrk="1" fontAlgn="auto" hangingPunct="1">
              <a:spcAft>
                <a:spcPts val="0"/>
              </a:spcAft>
              <a:buFont typeface="Wingdings 2"/>
              <a:buNone/>
              <a:defRPr/>
            </a:pPr>
            <a:r>
              <a:rPr lang="en-GB" sz="2000" dirty="0" smtClean="0"/>
              <a:t>Instructor:   Quratulain </a:t>
            </a:r>
          </a:p>
          <a:p>
            <a:pPr algn="ctr" eaLnBrk="1" fontAlgn="auto" hangingPunct="1">
              <a:spcAft>
                <a:spcPts val="0"/>
              </a:spcAft>
              <a:buFont typeface="Wingdings 2"/>
              <a:buNone/>
              <a:defRPr/>
            </a:pPr>
            <a:r>
              <a:rPr lang="en-GB" sz="2000" dirty="0" smtClean="0"/>
              <a:t>Date:  27 October,  2009</a:t>
            </a:r>
          </a:p>
          <a:p>
            <a:pPr algn="ctr" eaLnBrk="1" fontAlgn="auto" hangingPunct="1">
              <a:spcAft>
                <a:spcPts val="0"/>
              </a:spcAft>
              <a:buFont typeface="Wingdings 2"/>
              <a:buNone/>
              <a:defRPr/>
            </a:pPr>
            <a:r>
              <a:rPr lang="en-GB" sz="2800" dirty="0" smtClean="0"/>
              <a:t>Faculty of Computer Science, IBA</a:t>
            </a:r>
          </a:p>
          <a:p>
            <a:pPr algn="ctr" eaLnBrk="1" fontAlgn="auto" hangingPunct="1">
              <a:spcAft>
                <a:spcPts val="0"/>
              </a:spcAft>
              <a:buFont typeface="Wingdings 2"/>
              <a:buNone/>
              <a:defRPr/>
            </a:pP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Applications </a:t>
            </a:r>
          </a:p>
        </p:txBody>
      </p:sp>
      <p:sp>
        <p:nvSpPr>
          <p:cNvPr id="11267" name="Rectangle 3"/>
          <p:cNvSpPr>
            <a:spLocks noGrp="1" noChangeArrowheads="1"/>
          </p:cNvSpPr>
          <p:nvPr>
            <p:ph type="body" idx="1"/>
          </p:nvPr>
        </p:nvSpPr>
        <p:spPr/>
        <p:txBody>
          <a:bodyPr/>
          <a:lstStyle/>
          <a:p>
            <a:r>
              <a:rPr lang="en-US" i="1" dirty="0"/>
              <a:t>Permutation means a combination of certain units in all possible orderings. </a:t>
            </a:r>
            <a:endParaRPr lang="en-US" i="1" dirty="0" smtClean="0"/>
          </a:p>
          <a:p>
            <a:r>
              <a:rPr lang="en-US" i="1" dirty="0" smtClean="0"/>
              <a:t>Recursion </a:t>
            </a:r>
            <a:r>
              <a:rPr lang="en-US" i="1" dirty="0"/>
              <a:t>can be effectively used to find all possible combinations of a given set of elements. This has applications in anagrams, scheduling and, of course, Magic Squares. </a:t>
            </a:r>
            <a:endParaRPr lang="en-US" i="1" dirty="0" smtClean="0"/>
          </a:p>
          <a:p>
            <a:r>
              <a:rPr lang="en-US" i="1" dirty="0" smtClean="0"/>
              <a:t>And </a:t>
            </a:r>
            <a:r>
              <a:rPr lang="en-US" i="1" dirty="0"/>
              <a:t>if you're interested, Recursion can also be used for cracking passwords.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274638"/>
            <a:ext cx="7696200" cy="1143000"/>
          </a:xfrm>
        </p:spPr>
        <p:txBody>
          <a:bodyPr/>
          <a:lstStyle/>
          <a:p>
            <a:r>
              <a:rPr lang="en-US" dirty="0"/>
              <a:t>what </a:t>
            </a:r>
            <a:r>
              <a:rPr lang="en-US" i="1" dirty="0"/>
              <a:t>is</a:t>
            </a:r>
            <a:r>
              <a:rPr lang="en-US" dirty="0"/>
              <a:t> a magic square? </a:t>
            </a:r>
          </a:p>
        </p:txBody>
      </p:sp>
      <p:sp>
        <p:nvSpPr>
          <p:cNvPr id="12291" name="Rectangle 3"/>
          <p:cNvSpPr>
            <a:spLocks noGrp="1" noChangeArrowheads="1"/>
          </p:cNvSpPr>
          <p:nvPr>
            <p:ph type="body" sz="half" idx="1"/>
          </p:nvPr>
        </p:nvSpPr>
        <p:spPr>
          <a:xfrm>
            <a:off x="1066800" y="1295400"/>
            <a:ext cx="7086600" cy="3733800"/>
          </a:xfrm>
        </p:spPr>
        <p:txBody>
          <a:bodyPr/>
          <a:lstStyle/>
          <a:p>
            <a:pPr>
              <a:lnSpc>
                <a:spcPct val="90000"/>
              </a:lnSpc>
            </a:pPr>
            <a:r>
              <a:rPr lang="en-US" sz="2400" dirty="0"/>
              <a:t>A magic square is a 'matrix' or a 2-dimensional grid of numbers. Take the simple case of a 3x3 magic square. </a:t>
            </a:r>
          </a:p>
          <a:p>
            <a:pPr>
              <a:lnSpc>
                <a:spcPct val="90000"/>
              </a:lnSpc>
            </a:pPr>
            <a:r>
              <a:rPr lang="en-US" sz="2400" dirty="0"/>
              <a:t>A Magic Square contains a certain bunch of numbers, in this case, 1..9, each of which has to be filled once into the grid. The 'magic' property of a Magic Square is that the sum of the numbers in the rows and columns and diagonals should all be same, in this case, 15.</a:t>
            </a:r>
          </a:p>
          <a:p>
            <a:pPr>
              <a:lnSpc>
                <a:spcPct val="90000"/>
              </a:lnSpc>
            </a:pPr>
            <a:r>
              <a:rPr lang="en-US" sz="2400" dirty="0"/>
              <a:t> 3x3 magic square , what about 5X5 and more</a:t>
            </a:r>
          </a:p>
        </p:txBody>
      </p:sp>
      <p:graphicFrame>
        <p:nvGraphicFramePr>
          <p:cNvPr id="12313" name="Group 25"/>
          <p:cNvGraphicFramePr>
            <a:graphicFrameLocks noGrp="1"/>
          </p:cNvGraphicFramePr>
          <p:nvPr>
            <p:ph sz="half" idx="2"/>
          </p:nvPr>
        </p:nvGraphicFramePr>
        <p:xfrm>
          <a:off x="4724400" y="4953000"/>
          <a:ext cx="2133600" cy="1554480"/>
        </p:xfrm>
        <a:graphic>
          <a:graphicData uri="http://schemas.openxmlformats.org/drawingml/2006/table">
            <a:tbl>
              <a:tblPr/>
              <a:tblGrid>
                <a:gridCol w="711200"/>
                <a:gridCol w="736600"/>
                <a:gridCol w="685800"/>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Concept of magic square</a:t>
            </a:r>
          </a:p>
        </p:txBody>
      </p:sp>
      <p:sp>
        <p:nvSpPr>
          <p:cNvPr id="15363" name="Rectangle 3"/>
          <p:cNvSpPr>
            <a:spLocks noGrp="1" noChangeArrowheads="1"/>
          </p:cNvSpPr>
          <p:nvPr>
            <p:ph type="body" idx="1"/>
          </p:nvPr>
        </p:nvSpPr>
        <p:spPr/>
        <p:txBody>
          <a:bodyPr/>
          <a:lstStyle/>
          <a:p>
            <a:r>
              <a:rPr lang="en-US"/>
              <a:t>how do we accomplish permuting a set of numbers (or objects) using recursion? For simplicity sake, we work with a 1-dimensional array. In the case of a 3x3 square, let's have a 9-length single-dimensional array. So we have numbers 1 to 9 and 9 locations to put them into.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a:p>
        </p:txBody>
      </p:sp>
      <p:sp>
        <p:nvSpPr>
          <p:cNvPr id="16387" name="Rectangle 3"/>
          <p:cNvSpPr>
            <a:spLocks noGrp="1" noChangeArrowheads="1"/>
          </p:cNvSpPr>
          <p:nvPr>
            <p:ph type="body" idx="1"/>
          </p:nvPr>
        </p:nvSpPr>
        <p:spPr/>
        <p:txBody>
          <a:bodyPr/>
          <a:lstStyle/>
          <a:p>
            <a:r>
              <a:rPr lang="en-US"/>
              <a:t>As a preliminary exercise, try to program the following sequence...</a:t>
            </a:r>
          </a:p>
          <a:p>
            <a:r>
              <a:rPr lang="en-US"/>
              <a:t>111,112,113,121,122,123,131,132,133, 211,212,213,221,222,223,231,232,233, 311,312,313,321,322,323,331,332,333. ...using For loops.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endParaRPr lang="en-US"/>
          </a:p>
        </p:txBody>
      </p:sp>
      <p:sp>
        <p:nvSpPr>
          <p:cNvPr id="17411" name="Rectangle 3"/>
          <p:cNvSpPr>
            <a:spLocks noGrp="1" noChangeArrowheads="1"/>
          </p:cNvSpPr>
          <p:nvPr>
            <p:ph type="body" idx="1"/>
          </p:nvPr>
        </p:nvSpPr>
        <p:spPr/>
        <p:txBody>
          <a:bodyPr/>
          <a:lstStyle/>
          <a:p>
            <a:r>
              <a:rPr lang="en-US" b="1"/>
              <a:t>Answer</a:t>
            </a:r>
            <a:r>
              <a:rPr lang="en-US"/>
              <a:t>: It's as simple as:- </a:t>
            </a:r>
          </a:p>
          <a:p>
            <a:r>
              <a:rPr lang="en-US"/>
              <a:t>for i = 1 to 3 </a:t>
            </a:r>
          </a:p>
          <a:p>
            <a:pPr>
              <a:buFontTx/>
              <a:buNone/>
            </a:pPr>
            <a:r>
              <a:rPr lang="en-US"/>
              <a:t>        for j = 1 to 3 </a:t>
            </a:r>
          </a:p>
          <a:p>
            <a:pPr>
              <a:buFontTx/>
              <a:buNone/>
            </a:pPr>
            <a:r>
              <a:rPr lang="en-US"/>
              <a:t>             for k = 1 to 3 </a:t>
            </a:r>
          </a:p>
          <a:p>
            <a:pPr>
              <a:buFontTx/>
              <a:buNone/>
            </a:pPr>
            <a:r>
              <a:rPr lang="en-US"/>
              <a:t>                  print i,j,k </a:t>
            </a:r>
          </a:p>
          <a:p>
            <a:r>
              <a:rPr lang="en-US"/>
              <a:t>Now, try it using recursion.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914400" y="381000"/>
            <a:ext cx="7772400" cy="6172200"/>
          </a:xfrm>
        </p:spPr>
        <p:txBody>
          <a:bodyPr/>
          <a:lstStyle/>
          <a:p>
            <a:pPr>
              <a:lnSpc>
                <a:spcPct val="80000"/>
              </a:lnSpc>
            </a:pPr>
            <a:r>
              <a:rPr lang="en-US" sz="2800" b="1" dirty="0"/>
              <a:t>Answer</a:t>
            </a:r>
            <a:r>
              <a:rPr lang="en-US" sz="2800" dirty="0"/>
              <a:t>: Think of it this way: </a:t>
            </a:r>
            <a:r>
              <a:rPr lang="en-US" sz="2800" i="1" dirty="0" err="1"/>
              <a:t>i</a:t>
            </a:r>
            <a:r>
              <a:rPr lang="en-US" sz="2800" dirty="0"/>
              <a:t> loops from 1 to 3. For every value of </a:t>
            </a:r>
            <a:r>
              <a:rPr lang="en-US" sz="2800" i="1" dirty="0" err="1"/>
              <a:t>i</a:t>
            </a:r>
            <a:r>
              <a:rPr lang="en-US" sz="2800" dirty="0"/>
              <a:t>, </a:t>
            </a:r>
            <a:r>
              <a:rPr lang="en-US" sz="2800" i="1" dirty="0"/>
              <a:t>j</a:t>
            </a:r>
            <a:r>
              <a:rPr lang="en-US" sz="2800" dirty="0"/>
              <a:t> loops from 1 to 3. For every value of </a:t>
            </a:r>
            <a:r>
              <a:rPr lang="en-US" sz="2800" i="1" dirty="0"/>
              <a:t>j</a:t>
            </a:r>
            <a:r>
              <a:rPr lang="en-US" sz="2800" dirty="0"/>
              <a:t>, </a:t>
            </a:r>
            <a:r>
              <a:rPr lang="en-US" sz="2800" i="1" dirty="0"/>
              <a:t>k</a:t>
            </a:r>
            <a:r>
              <a:rPr lang="en-US" sz="2800" dirty="0"/>
              <a:t> loops from 1 to 3. For every value of </a:t>
            </a:r>
            <a:r>
              <a:rPr lang="en-US" sz="2800" i="1" dirty="0"/>
              <a:t>k</a:t>
            </a:r>
            <a:r>
              <a:rPr lang="en-US" sz="2800" dirty="0"/>
              <a:t>, the values are displayed. So, basically, these three loops perform very similar functions, which can therefore be reduced to a single recursive function with a single loop. </a:t>
            </a:r>
          </a:p>
          <a:p>
            <a:pPr lvl="1">
              <a:lnSpc>
                <a:spcPct val="80000"/>
              </a:lnSpc>
              <a:buFontTx/>
              <a:buNone/>
            </a:pPr>
            <a:r>
              <a:rPr lang="en-US" sz="2400" dirty="0"/>
              <a:t>void </a:t>
            </a:r>
            <a:r>
              <a:rPr lang="en-US" sz="2400" dirty="0" err="1"/>
              <a:t>Func</a:t>
            </a:r>
            <a:r>
              <a:rPr lang="en-US" sz="2400" dirty="0"/>
              <a:t>(n)</a:t>
            </a:r>
          </a:p>
          <a:p>
            <a:pPr lvl="1">
              <a:lnSpc>
                <a:spcPct val="80000"/>
              </a:lnSpc>
              <a:buFontTx/>
              <a:buNone/>
            </a:pPr>
            <a:r>
              <a:rPr lang="en-US" sz="2400" dirty="0"/>
              <a:t> { </a:t>
            </a:r>
          </a:p>
          <a:p>
            <a:pPr lvl="1">
              <a:lnSpc>
                <a:spcPct val="80000"/>
              </a:lnSpc>
              <a:buFontTx/>
              <a:buNone/>
            </a:pPr>
            <a:r>
              <a:rPr lang="en-US" sz="2400" dirty="0"/>
              <a:t>for </a:t>
            </a:r>
            <a:r>
              <a:rPr lang="en-US" sz="2400" dirty="0" err="1"/>
              <a:t>i</a:t>
            </a:r>
            <a:r>
              <a:rPr lang="en-US" sz="2400" dirty="0"/>
              <a:t> = 1 to 3 </a:t>
            </a:r>
          </a:p>
          <a:p>
            <a:pPr lvl="1">
              <a:lnSpc>
                <a:spcPct val="80000"/>
              </a:lnSpc>
              <a:buFontTx/>
              <a:buNone/>
            </a:pPr>
            <a:r>
              <a:rPr lang="en-US" sz="2400" dirty="0"/>
              <a:t>{ A[n] = </a:t>
            </a:r>
            <a:r>
              <a:rPr lang="en-US" sz="2400" dirty="0" err="1"/>
              <a:t>i</a:t>
            </a:r>
            <a:r>
              <a:rPr lang="en-US" sz="2400" dirty="0"/>
              <a:t> </a:t>
            </a:r>
          </a:p>
          <a:p>
            <a:pPr lvl="1">
              <a:lnSpc>
                <a:spcPct val="80000"/>
              </a:lnSpc>
              <a:buFontTx/>
              <a:buNone/>
            </a:pPr>
            <a:r>
              <a:rPr lang="en-US" sz="2400" dirty="0"/>
              <a:t>if (n&lt;3) </a:t>
            </a:r>
          </a:p>
          <a:p>
            <a:pPr lvl="1">
              <a:lnSpc>
                <a:spcPct val="80000"/>
              </a:lnSpc>
              <a:buFontTx/>
              <a:buNone/>
            </a:pPr>
            <a:r>
              <a:rPr lang="en-US" sz="2400" dirty="0" err="1"/>
              <a:t>Func</a:t>
            </a:r>
            <a:r>
              <a:rPr lang="en-US" sz="2400" dirty="0"/>
              <a:t>(n+1) </a:t>
            </a:r>
          </a:p>
          <a:p>
            <a:pPr lvl="1">
              <a:lnSpc>
                <a:spcPct val="80000"/>
              </a:lnSpc>
              <a:buFontTx/>
              <a:buNone/>
            </a:pPr>
            <a:r>
              <a:rPr lang="en-US" sz="2400" dirty="0"/>
              <a:t>else </a:t>
            </a:r>
          </a:p>
          <a:p>
            <a:pPr lvl="1">
              <a:lnSpc>
                <a:spcPct val="80000"/>
              </a:lnSpc>
              <a:buFontTx/>
              <a:buNone/>
            </a:pPr>
            <a:r>
              <a:rPr lang="en-US" sz="2400" dirty="0"/>
              <a:t>print A[1],A[2],A[3] </a:t>
            </a:r>
          </a:p>
          <a:p>
            <a:pPr lvl="1">
              <a:lnSpc>
                <a:spcPct val="80000"/>
              </a:lnSpc>
              <a:buFontTx/>
              <a:buNone/>
            </a:pPr>
            <a:r>
              <a:rPr lang="en-US" sz="2400" dirty="0"/>
              <a:t>}</a:t>
            </a:r>
          </a:p>
          <a:p>
            <a:pPr lvl="1">
              <a:lnSpc>
                <a:spcPct val="80000"/>
              </a:lnSpc>
              <a:buFontTx/>
              <a:buNone/>
            </a:pPr>
            <a:r>
              <a:rPr lang="en-US" sz="2400" dirty="0"/>
              <a:t> }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Homework </a:t>
            </a:r>
            <a:endParaRPr lang="en-GB" dirty="0"/>
          </a:p>
        </p:txBody>
      </p:sp>
      <p:sp>
        <p:nvSpPr>
          <p:cNvPr id="3" name="Content Placeholder 2"/>
          <p:cNvSpPr>
            <a:spLocks noGrp="1"/>
          </p:cNvSpPr>
          <p:nvPr>
            <p:ph idx="1"/>
          </p:nvPr>
        </p:nvSpPr>
        <p:spPr/>
        <p:txBody>
          <a:bodyPr/>
          <a:lstStyle/>
          <a:p>
            <a:pPr lvl="0"/>
            <a:r>
              <a:rPr lang="en-US" dirty="0" smtClean="0"/>
              <a:t>Write a recursive function that has one parameter which is a size_t value called x. The function prints x asterisks, followed by x exclamation points. Do NOT use any loops. Do NOT use any variables other than x. </a:t>
            </a:r>
            <a:endParaRPr lang="en-GB" dirty="0" smtClean="0"/>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Homework</a:t>
            </a:r>
            <a:endParaRPr lang="en-GB" dirty="0"/>
          </a:p>
        </p:txBody>
      </p:sp>
      <p:sp>
        <p:nvSpPr>
          <p:cNvPr id="3" name="Content Placeholder 2"/>
          <p:cNvSpPr>
            <a:spLocks noGrp="1"/>
          </p:cNvSpPr>
          <p:nvPr>
            <p:ph idx="1"/>
          </p:nvPr>
        </p:nvSpPr>
        <p:spPr>
          <a:xfrm>
            <a:off x="1371600" y="1295400"/>
            <a:ext cx="7499350" cy="5181600"/>
          </a:xfrm>
        </p:spPr>
        <p:txBody>
          <a:bodyPr/>
          <a:lstStyle/>
          <a:p>
            <a:r>
              <a:rPr lang="en-GB" sz="2800" dirty="0" smtClean="0"/>
              <a:t>Let us consider the problem of computing the </a:t>
            </a:r>
            <a:r>
              <a:rPr lang="en-GB" sz="2800" i="1" dirty="0" err="1" smtClean="0"/>
              <a:t>kth</a:t>
            </a:r>
            <a:r>
              <a:rPr lang="en-GB" sz="2800" i="1" dirty="0" smtClean="0"/>
              <a:t> Fibonacci number. </a:t>
            </a:r>
            <a:endParaRPr lang="en-GB" sz="2800" i="1" dirty="0" smtClean="0"/>
          </a:p>
          <a:p>
            <a:r>
              <a:rPr lang="en-GB" sz="2800" i="1" dirty="0" smtClean="0"/>
              <a:t>A series contain addition of two previous numbers. 0, 1, 1, 2, 3, 5, 8,13,...</a:t>
            </a:r>
          </a:p>
          <a:p>
            <a:r>
              <a:rPr lang="en-GB" sz="2800" dirty="0" smtClean="0"/>
              <a:t>The </a:t>
            </a:r>
            <a:r>
              <a:rPr lang="en-GB" sz="2800" dirty="0" smtClean="0"/>
              <a:t>Fibonacci numbers are recursively defined as follows:</a:t>
            </a:r>
          </a:p>
          <a:p>
            <a:r>
              <a:rPr lang="en-GB" sz="2800" i="1" dirty="0" smtClean="0"/>
              <a:t>Base cases: F(0) </a:t>
            </a:r>
            <a:r>
              <a:rPr lang="en-GB" sz="2800" i="1" dirty="0" smtClean="0"/>
              <a:t>= </a:t>
            </a:r>
            <a:r>
              <a:rPr lang="en-GB" sz="2800" i="1" dirty="0" smtClean="0"/>
              <a:t>0, F(1) </a:t>
            </a:r>
            <a:r>
              <a:rPr lang="en-GB" sz="2800" i="1" dirty="0" smtClean="0"/>
              <a:t>= 1</a:t>
            </a:r>
          </a:p>
          <a:p>
            <a:r>
              <a:rPr lang="en-GB" sz="2800" i="1" dirty="0" smtClean="0"/>
              <a:t>Recursive call: </a:t>
            </a:r>
            <a:r>
              <a:rPr lang="en-GB" sz="2800" i="1" dirty="0" err="1" smtClean="0"/>
              <a:t>Fi</a:t>
            </a:r>
            <a:r>
              <a:rPr lang="en-GB" sz="2800" i="1" dirty="0" smtClean="0"/>
              <a:t> </a:t>
            </a:r>
            <a:r>
              <a:rPr lang="en-GB" sz="2800" i="1" dirty="0" smtClean="0"/>
              <a:t>= Fi−1 + Fi−</a:t>
            </a:r>
            <a:r>
              <a:rPr lang="en-GB" sz="2800" i="1" dirty="0" smtClean="0"/>
              <a:t>2</a:t>
            </a:r>
          </a:p>
          <a:p>
            <a:r>
              <a:rPr lang="en-GB" sz="2800" i="1" dirty="0" smtClean="0"/>
              <a:t>Develop java program for k numbers series and manually trace each step to understand the internal working.</a:t>
            </a:r>
            <a:endParaRPr lang="en-GB"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a:p>
        </p:txBody>
      </p:sp>
      <p:sp>
        <p:nvSpPr>
          <p:cNvPr id="14339" name="Rectangle 3"/>
          <p:cNvSpPr>
            <a:spLocks noGrp="1" noChangeArrowheads="1"/>
          </p:cNvSpPr>
          <p:nvPr>
            <p:ph type="body" idx="1"/>
          </p:nvPr>
        </p:nvSpPr>
        <p:spPr>
          <a:xfrm>
            <a:off x="1435100" y="1447800"/>
            <a:ext cx="7499350" cy="5105400"/>
          </a:xfrm>
        </p:spPr>
        <p:txBody>
          <a:bodyPr/>
          <a:lstStyle/>
          <a:p>
            <a:pPr>
              <a:lnSpc>
                <a:spcPct val="90000"/>
              </a:lnSpc>
            </a:pPr>
            <a:r>
              <a:rPr lang="en-US" dirty="0"/>
              <a:t>To have an analogy, suppose you are given two identical photos. </a:t>
            </a:r>
            <a:endParaRPr lang="en-US" dirty="0" smtClean="0"/>
          </a:p>
          <a:p>
            <a:pPr>
              <a:lnSpc>
                <a:spcPct val="90000"/>
              </a:lnSpc>
            </a:pPr>
            <a:r>
              <a:rPr lang="en-US" dirty="0" smtClean="0"/>
              <a:t>It </a:t>
            </a:r>
            <a:r>
              <a:rPr lang="en-US" dirty="0"/>
              <a:t>would take you just a glance of the eye to agree that they're same. </a:t>
            </a:r>
            <a:endParaRPr lang="en-US" dirty="0" smtClean="0"/>
          </a:p>
          <a:p>
            <a:pPr>
              <a:lnSpc>
                <a:spcPct val="90000"/>
              </a:lnSpc>
            </a:pPr>
            <a:r>
              <a:rPr lang="en-US" dirty="0" smtClean="0"/>
              <a:t>The </a:t>
            </a:r>
            <a:r>
              <a:rPr lang="en-US" dirty="0"/>
              <a:t>computer, on the other hand, would compare them dot by dot, pixel by pixel, and then agree that they're same. </a:t>
            </a:r>
            <a:endParaRPr lang="en-US" dirty="0" smtClean="0"/>
          </a:p>
          <a:p>
            <a:pPr>
              <a:lnSpc>
                <a:spcPct val="90000"/>
              </a:lnSpc>
            </a:pPr>
            <a:r>
              <a:rPr lang="en-US" dirty="0" smtClean="0"/>
              <a:t>In </a:t>
            </a:r>
            <a:r>
              <a:rPr lang="en-US" dirty="0"/>
              <a:t>the process, both you and the computer accomplish the same task in pretty much the same time, but in very different ways.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43000" y="0"/>
            <a:ext cx="7543800" cy="715963"/>
          </a:xfrm>
        </p:spPr>
        <p:txBody>
          <a:bodyPr/>
          <a:lstStyle/>
          <a:p>
            <a:r>
              <a:rPr lang="en-US" sz="4000" dirty="0"/>
              <a:t>Tower of </a:t>
            </a:r>
            <a:r>
              <a:rPr lang="en-US" sz="4000" dirty="0" smtClean="0"/>
              <a:t>Hanoi</a:t>
            </a:r>
            <a:endParaRPr lang="en-US" sz="4000" dirty="0"/>
          </a:p>
        </p:txBody>
      </p:sp>
      <p:sp>
        <p:nvSpPr>
          <p:cNvPr id="19459" name="Rectangle 3"/>
          <p:cNvSpPr>
            <a:spLocks noGrp="1" noChangeArrowheads="1"/>
          </p:cNvSpPr>
          <p:nvPr>
            <p:ph type="body" idx="1"/>
          </p:nvPr>
        </p:nvSpPr>
        <p:spPr>
          <a:xfrm>
            <a:off x="1066800" y="838200"/>
            <a:ext cx="7848600" cy="5715000"/>
          </a:xfrm>
        </p:spPr>
        <p:txBody>
          <a:bodyPr/>
          <a:lstStyle/>
          <a:p>
            <a:pPr>
              <a:lnSpc>
                <a:spcPct val="80000"/>
              </a:lnSpc>
            </a:pPr>
            <a:r>
              <a:rPr lang="en-US" sz="2500" i="1" dirty="0"/>
              <a:t>In the great temple at Benares beneath the dome which marks the center of the world, rests a brass plate in which are fixed three diamond needles, each a cubit high and as thick as the body of a bee. On one of these needles, at the creation, God placed sixty-four disks of pure gold, the largest disk resting on the brass plate and the others getting smaller and smaller up to the top one. This is the Tower of Brahma. Day and Night unceasingly, the priests transfer the disks from one diamond needle to another according to the fixed and immutable laws of Brahma, which require that the priest on duty must not move more than one disk at a time and that he must place this disk on a needle so that there is no smaller disk below it. When all the sixty-four disks shall have been thus transferred from the needle on which at the creation God placed them to one of the other needles, tower, temple and Brahmins alike will crumble into dust, and with a thunderclap the world will vanish.</a:t>
            </a:r>
            <a:r>
              <a:rPr lang="en-US" sz="2500" dirty="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t>Outline</a:t>
            </a:r>
            <a:endParaRPr lang="en-US" dirty="0"/>
          </a:p>
        </p:txBody>
      </p:sp>
      <p:sp>
        <p:nvSpPr>
          <p:cNvPr id="3075" name="Rectangle 3"/>
          <p:cNvSpPr>
            <a:spLocks noGrp="1" noChangeArrowheads="1"/>
          </p:cNvSpPr>
          <p:nvPr>
            <p:ph type="body" idx="1"/>
          </p:nvPr>
        </p:nvSpPr>
        <p:spPr/>
        <p:txBody>
          <a:bodyPr/>
          <a:lstStyle/>
          <a:p>
            <a:r>
              <a:rPr lang="en-US"/>
              <a:t>A definition of recursion </a:t>
            </a:r>
          </a:p>
          <a:p>
            <a:r>
              <a:rPr lang="en-US"/>
              <a:t>How recursion works </a:t>
            </a:r>
          </a:p>
          <a:p>
            <a:r>
              <a:rPr lang="en-US"/>
              <a:t>How recursion helps simplify some hard problem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Example</a:t>
            </a:r>
          </a:p>
        </p:txBody>
      </p:sp>
      <p:sp>
        <p:nvSpPr>
          <p:cNvPr id="20483" name="Rectangle 3"/>
          <p:cNvSpPr>
            <a:spLocks noGrp="1" noChangeArrowheads="1"/>
          </p:cNvSpPr>
          <p:nvPr>
            <p:ph type="body" idx="1"/>
          </p:nvPr>
        </p:nvSpPr>
        <p:spPr>
          <a:xfrm>
            <a:off x="1066800" y="1600200"/>
            <a:ext cx="7620000" cy="3352800"/>
          </a:xfrm>
        </p:spPr>
        <p:txBody>
          <a:bodyPr/>
          <a:lstStyle/>
          <a:p>
            <a:pPr>
              <a:lnSpc>
                <a:spcPct val="90000"/>
              </a:lnSpc>
            </a:pPr>
            <a:r>
              <a:rPr lang="en-US" sz="2400" dirty="0"/>
              <a:t>Suppose the problem is to move the stack of six disks from needle 1 to needle 2. </a:t>
            </a:r>
          </a:p>
          <a:p>
            <a:pPr>
              <a:lnSpc>
                <a:spcPct val="90000"/>
              </a:lnSpc>
            </a:pPr>
            <a:r>
              <a:rPr lang="en-US" sz="2400" dirty="0"/>
              <a:t>Part of the solution will be to move the bottom disk from needle 1 to needle 2, as a single move. </a:t>
            </a:r>
          </a:p>
          <a:p>
            <a:pPr>
              <a:lnSpc>
                <a:spcPct val="90000"/>
              </a:lnSpc>
            </a:pPr>
            <a:r>
              <a:rPr lang="en-US" sz="2400" dirty="0"/>
              <a:t>Before we can do that, we need to move the five disks on top of it out of the way. </a:t>
            </a:r>
          </a:p>
          <a:p>
            <a:pPr>
              <a:lnSpc>
                <a:spcPct val="90000"/>
              </a:lnSpc>
            </a:pPr>
            <a:r>
              <a:rPr lang="en-US" sz="2400" dirty="0"/>
              <a:t>After we have moved the large disk, we then need to move the five disks back on top of it to complete the solution. </a:t>
            </a:r>
          </a:p>
        </p:txBody>
      </p:sp>
      <p:pic>
        <p:nvPicPr>
          <p:cNvPr id="20485" name="Picture 5" descr="hanoi_eg1"/>
          <p:cNvPicPr>
            <a:picLocks noChangeAspect="1" noChangeArrowheads="1"/>
          </p:cNvPicPr>
          <p:nvPr/>
        </p:nvPicPr>
        <p:blipFill>
          <a:blip r:embed="rId3" cstate="print"/>
          <a:srcRect/>
          <a:stretch>
            <a:fillRect/>
          </a:stretch>
        </p:blipFill>
        <p:spPr bwMode="auto">
          <a:xfrm>
            <a:off x="2743200" y="4724400"/>
            <a:ext cx="4171950" cy="18192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process </a:t>
            </a:r>
          </a:p>
        </p:txBody>
      </p:sp>
      <p:sp>
        <p:nvSpPr>
          <p:cNvPr id="21507" name="Rectangle 3"/>
          <p:cNvSpPr>
            <a:spLocks noGrp="1" noChangeArrowheads="1"/>
          </p:cNvSpPr>
          <p:nvPr>
            <p:ph type="body" idx="1"/>
          </p:nvPr>
        </p:nvSpPr>
        <p:spPr>
          <a:xfrm>
            <a:off x="1143000" y="1600200"/>
            <a:ext cx="7162800" cy="609600"/>
          </a:xfrm>
        </p:spPr>
        <p:txBody>
          <a:bodyPr/>
          <a:lstStyle/>
          <a:p>
            <a:r>
              <a:rPr lang="en-US" dirty="0" smtClean="0"/>
              <a:t>Move </a:t>
            </a:r>
            <a:r>
              <a:rPr lang="en-US" dirty="0"/>
              <a:t>the top five disks to stack 3</a:t>
            </a:r>
          </a:p>
        </p:txBody>
      </p:sp>
      <p:pic>
        <p:nvPicPr>
          <p:cNvPr id="21509" name="Picture 5" descr="hanoi_eg2"/>
          <p:cNvPicPr>
            <a:picLocks noChangeAspect="1" noChangeArrowheads="1"/>
          </p:cNvPicPr>
          <p:nvPr/>
        </p:nvPicPr>
        <p:blipFill>
          <a:blip r:embed="rId3" cstate="print"/>
          <a:srcRect/>
          <a:stretch>
            <a:fillRect/>
          </a:stretch>
        </p:blipFill>
        <p:spPr bwMode="auto">
          <a:xfrm>
            <a:off x="2743200" y="2438400"/>
            <a:ext cx="4191000" cy="22129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process </a:t>
            </a:r>
            <a:endParaRPr lang="en-US" dirty="0"/>
          </a:p>
        </p:txBody>
      </p:sp>
      <p:sp>
        <p:nvSpPr>
          <p:cNvPr id="22531" name="Rectangle 3"/>
          <p:cNvSpPr>
            <a:spLocks noGrp="1" noChangeArrowheads="1"/>
          </p:cNvSpPr>
          <p:nvPr>
            <p:ph type="body" idx="1"/>
          </p:nvPr>
        </p:nvSpPr>
        <p:spPr/>
        <p:txBody>
          <a:bodyPr/>
          <a:lstStyle/>
          <a:p>
            <a:r>
              <a:rPr lang="en-US" dirty="0" smtClean="0"/>
              <a:t>Move </a:t>
            </a:r>
            <a:r>
              <a:rPr lang="en-US" dirty="0"/>
              <a:t>the disk on stack 1 to stack 2 </a:t>
            </a:r>
          </a:p>
        </p:txBody>
      </p:sp>
      <p:pic>
        <p:nvPicPr>
          <p:cNvPr id="22533" name="Picture 5" descr="hanoi_eg3"/>
          <p:cNvPicPr>
            <a:picLocks noChangeAspect="1" noChangeArrowheads="1"/>
          </p:cNvPicPr>
          <p:nvPr/>
        </p:nvPicPr>
        <p:blipFill>
          <a:blip r:embed="rId3" cstate="print"/>
          <a:srcRect/>
          <a:stretch>
            <a:fillRect/>
          </a:stretch>
        </p:blipFill>
        <p:spPr bwMode="auto">
          <a:xfrm>
            <a:off x="2209800" y="2971800"/>
            <a:ext cx="4724400" cy="2493963"/>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process </a:t>
            </a:r>
            <a:endParaRPr lang="en-US" dirty="0"/>
          </a:p>
        </p:txBody>
      </p:sp>
      <p:sp>
        <p:nvSpPr>
          <p:cNvPr id="23555" name="Rectangle 3"/>
          <p:cNvSpPr>
            <a:spLocks noGrp="1" noChangeArrowheads="1"/>
          </p:cNvSpPr>
          <p:nvPr>
            <p:ph type="body" idx="1"/>
          </p:nvPr>
        </p:nvSpPr>
        <p:spPr/>
        <p:txBody>
          <a:bodyPr/>
          <a:lstStyle/>
          <a:p>
            <a:pPr>
              <a:buFontTx/>
              <a:buNone/>
            </a:pPr>
            <a:r>
              <a:rPr lang="en-US" dirty="0" smtClean="0"/>
              <a:t>Move </a:t>
            </a:r>
            <a:r>
              <a:rPr lang="en-US" dirty="0"/>
              <a:t>the disks on stack 3 to stack 2 </a:t>
            </a:r>
          </a:p>
        </p:txBody>
      </p:sp>
      <p:pic>
        <p:nvPicPr>
          <p:cNvPr id="23557" name="Picture 5" descr="hanoi_eg4"/>
          <p:cNvPicPr>
            <a:picLocks noChangeAspect="1" noChangeArrowheads="1"/>
          </p:cNvPicPr>
          <p:nvPr/>
        </p:nvPicPr>
        <p:blipFill>
          <a:blip r:embed="rId3" cstate="print"/>
          <a:srcRect/>
          <a:stretch>
            <a:fillRect/>
          </a:stretch>
        </p:blipFill>
        <p:spPr bwMode="auto">
          <a:xfrm>
            <a:off x="2057400" y="3048000"/>
            <a:ext cx="4876800" cy="25749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Recursive solution</a:t>
            </a:r>
          </a:p>
        </p:txBody>
      </p:sp>
      <p:sp>
        <p:nvSpPr>
          <p:cNvPr id="24579" name="Rectangle 3"/>
          <p:cNvSpPr>
            <a:spLocks noGrp="1" noChangeArrowheads="1"/>
          </p:cNvSpPr>
          <p:nvPr>
            <p:ph type="body" idx="1"/>
          </p:nvPr>
        </p:nvSpPr>
        <p:spPr/>
        <p:txBody>
          <a:bodyPr/>
          <a:lstStyle/>
          <a:p>
            <a:pPr marL="609600" indent="-609600">
              <a:buFontTx/>
              <a:buAutoNum type="arabicPeriod"/>
            </a:pPr>
            <a:r>
              <a:rPr lang="en-US"/>
              <a:t>If n==1 move the single disk from A to C and stop</a:t>
            </a:r>
          </a:p>
          <a:p>
            <a:pPr marL="609600" indent="-609600">
              <a:buFontTx/>
              <a:buAutoNum type="arabicPeriod"/>
            </a:pPr>
            <a:r>
              <a:rPr lang="en-US"/>
              <a:t>Move the top n-1 disks from A to B using C as auxiliary</a:t>
            </a:r>
          </a:p>
          <a:p>
            <a:pPr marL="609600" indent="-609600">
              <a:buFontTx/>
              <a:buAutoNum type="arabicPeriod"/>
            </a:pPr>
            <a:r>
              <a:rPr lang="en-US"/>
              <a:t>Move the remaining disk from A to C</a:t>
            </a:r>
          </a:p>
          <a:p>
            <a:pPr marL="609600" indent="-609600">
              <a:buFontTx/>
              <a:buAutoNum type="arabicPeriod"/>
            </a:pPr>
            <a:r>
              <a:rPr lang="en-US"/>
              <a:t>Move the n-1 disks from B to C using A as auxiliary</a:t>
            </a:r>
          </a:p>
          <a:p>
            <a:pPr marL="609600" indent="-609600">
              <a:buFontTx/>
              <a:buAutoNum type="arabicPeriod"/>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Pseudo-code</a:t>
            </a:r>
          </a:p>
        </p:txBody>
      </p:sp>
      <p:sp>
        <p:nvSpPr>
          <p:cNvPr id="25603" name="Rectangle 3"/>
          <p:cNvSpPr>
            <a:spLocks noGrp="1" noChangeArrowheads="1"/>
          </p:cNvSpPr>
          <p:nvPr>
            <p:ph type="body" idx="1"/>
          </p:nvPr>
        </p:nvSpPr>
        <p:spPr/>
        <p:txBody>
          <a:bodyPr/>
          <a:lstStyle/>
          <a:p>
            <a:pPr>
              <a:lnSpc>
                <a:spcPct val="90000"/>
              </a:lnSpc>
            </a:pPr>
            <a:r>
              <a:rPr lang="en-US" sz="2400" dirty="0"/>
              <a:t>Call tower (n, ‘A’, ‘C’, ‘B’);</a:t>
            </a:r>
          </a:p>
          <a:p>
            <a:pPr>
              <a:lnSpc>
                <a:spcPct val="90000"/>
              </a:lnSpc>
              <a:buFontTx/>
              <a:buNone/>
            </a:pPr>
            <a:r>
              <a:rPr lang="en-US" sz="2400" dirty="0"/>
              <a:t>Function tower (</a:t>
            </a:r>
            <a:r>
              <a:rPr lang="en-US" sz="2400" dirty="0" err="1"/>
              <a:t>int</a:t>
            </a:r>
            <a:r>
              <a:rPr lang="en-US" sz="2400" dirty="0"/>
              <a:t> n, char </a:t>
            </a:r>
            <a:r>
              <a:rPr lang="en-US" sz="2400" dirty="0" err="1"/>
              <a:t>frompeg</a:t>
            </a:r>
            <a:r>
              <a:rPr lang="en-US" sz="2400" dirty="0"/>
              <a:t>, char </a:t>
            </a:r>
            <a:r>
              <a:rPr lang="en-US" sz="2400" dirty="0" err="1"/>
              <a:t>topeg</a:t>
            </a:r>
            <a:r>
              <a:rPr lang="en-US" sz="2400" dirty="0"/>
              <a:t>, char </a:t>
            </a:r>
            <a:r>
              <a:rPr lang="en-US" sz="2400" dirty="0" err="1"/>
              <a:t>auxpeg</a:t>
            </a:r>
            <a:r>
              <a:rPr lang="en-US" sz="2400" dirty="0"/>
              <a:t>)</a:t>
            </a:r>
          </a:p>
          <a:p>
            <a:pPr>
              <a:lnSpc>
                <a:spcPct val="90000"/>
              </a:lnSpc>
              <a:buFontTx/>
              <a:buNone/>
            </a:pPr>
            <a:r>
              <a:rPr lang="en-US" sz="2400" dirty="0"/>
              <a:t>{</a:t>
            </a:r>
          </a:p>
          <a:p>
            <a:pPr lvl="1">
              <a:lnSpc>
                <a:spcPct val="90000"/>
              </a:lnSpc>
              <a:buFontTx/>
              <a:buNone/>
            </a:pPr>
            <a:r>
              <a:rPr lang="en-US" sz="2000" dirty="0"/>
              <a:t>If (n==1)</a:t>
            </a:r>
          </a:p>
          <a:p>
            <a:pPr lvl="1">
              <a:lnSpc>
                <a:spcPct val="90000"/>
              </a:lnSpc>
              <a:buFontTx/>
              <a:buNone/>
            </a:pPr>
            <a:r>
              <a:rPr lang="en-US" sz="2000" dirty="0"/>
              <a:t>{</a:t>
            </a:r>
          </a:p>
          <a:p>
            <a:pPr lvl="1">
              <a:lnSpc>
                <a:spcPct val="90000"/>
              </a:lnSpc>
              <a:buFontTx/>
              <a:buNone/>
            </a:pPr>
            <a:r>
              <a:rPr lang="en-US" sz="2000" dirty="0"/>
              <a:t> print(“</a:t>
            </a:r>
            <a:r>
              <a:rPr lang="en-US" sz="2000" dirty="0" err="1"/>
              <a:t>frompeg</a:t>
            </a:r>
            <a:r>
              <a:rPr lang="en-US" sz="2000" dirty="0"/>
              <a:t> to </a:t>
            </a:r>
            <a:r>
              <a:rPr lang="en-US" sz="2000" dirty="0" err="1"/>
              <a:t>topeg</a:t>
            </a:r>
            <a:r>
              <a:rPr lang="en-US" sz="2000" dirty="0"/>
              <a:t>”) return</a:t>
            </a:r>
          </a:p>
          <a:p>
            <a:pPr lvl="1">
              <a:lnSpc>
                <a:spcPct val="90000"/>
              </a:lnSpc>
              <a:buFontTx/>
              <a:buNone/>
            </a:pPr>
            <a:r>
              <a:rPr lang="en-US" sz="2000" dirty="0"/>
              <a:t>}</a:t>
            </a:r>
          </a:p>
          <a:p>
            <a:pPr>
              <a:lnSpc>
                <a:spcPct val="90000"/>
              </a:lnSpc>
              <a:buFontTx/>
              <a:buNone/>
            </a:pPr>
            <a:r>
              <a:rPr lang="en-US" sz="2400" dirty="0"/>
              <a:t>Tower(n-1, </a:t>
            </a:r>
            <a:r>
              <a:rPr lang="en-US" sz="2400" dirty="0" err="1"/>
              <a:t>frompeg</a:t>
            </a:r>
            <a:r>
              <a:rPr lang="en-US" sz="2400" dirty="0"/>
              <a:t>, </a:t>
            </a:r>
            <a:r>
              <a:rPr lang="en-US" sz="2400" dirty="0" err="1"/>
              <a:t>auxpeg</a:t>
            </a:r>
            <a:r>
              <a:rPr lang="en-US" sz="2400" dirty="0"/>
              <a:t>, </a:t>
            </a:r>
            <a:r>
              <a:rPr lang="en-US" sz="2400" dirty="0" err="1"/>
              <a:t>topeg</a:t>
            </a:r>
            <a:r>
              <a:rPr lang="en-US" sz="2400" dirty="0"/>
              <a:t>) </a:t>
            </a:r>
          </a:p>
          <a:p>
            <a:pPr>
              <a:lnSpc>
                <a:spcPct val="90000"/>
              </a:lnSpc>
              <a:buFontTx/>
              <a:buNone/>
            </a:pPr>
            <a:r>
              <a:rPr lang="en-US" sz="2400" dirty="0"/>
              <a:t>Print (“</a:t>
            </a:r>
            <a:r>
              <a:rPr lang="en-US" sz="2400" dirty="0" err="1"/>
              <a:t>frompeg</a:t>
            </a:r>
            <a:r>
              <a:rPr lang="en-US" sz="2400" dirty="0"/>
              <a:t> to </a:t>
            </a:r>
            <a:r>
              <a:rPr lang="en-US" sz="2400" dirty="0" err="1"/>
              <a:t>topeg</a:t>
            </a:r>
            <a:r>
              <a:rPr lang="en-US" sz="2400" dirty="0"/>
              <a:t>”) </a:t>
            </a:r>
          </a:p>
          <a:p>
            <a:pPr>
              <a:lnSpc>
                <a:spcPct val="90000"/>
              </a:lnSpc>
              <a:buFontTx/>
              <a:buNone/>
            </a:pPr>
            <a:r>
              <a:rPr lang="en-US" sz="2400" dirty="0"/>
              <a:t>Tower (n-1,auxpeg,topeg,frompeg)</a:t>
            </a:r>
          </a:p>
          <a:p>
            <a:pPr>
              <a:lnSpc>
                <a:spcPct val="90000"/>
              </a:lnSpc>
              <a:buFontTx/>
              <a:buNone/>
            </a:pPr>
            <a:r>
              <a:rPr lang="en-US" sz="2400" dirty="0"/>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Recursive function</a:t>
            </a:r>
          </a:p>
        </p:txBody>
      </p:sp>
      <p:sp>
        <p:nvSpPr>
          <p:cNvPr id="26627" name="Rectangle 3"/>
          <p:cNvSpPr>
            <a:spLocks noGrp="1" noChangeArrowheads="1"/>
          </p:cNvSpPr>
          <p:nvPr>
            <p:ph type="body" idx="1"/>
          </p:nvPr>
        </p:nvSpPr>
        <p:spPr/>
        <p:txBody>
          <a:bodyPr/>
          <a:lstStyle/>
          <a:p>
            <a:r>
              <a:rPr lang="en-US"/>
              <a:t>Each time a recursive function calls itself, an entirely new data area for that particular call must be allocated. This data area contains all parameters, local variables, temporaries, and a return address. </a:t>
            </a:r>
          </a:p>
          <a:p>
            <a:r>
              <a:rPr lang="en-US"/>
              <a:t>Each return causes the current data area to be freed.</a:t>
            </a:r>
          </a:p>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66800" y="274638"/>
            <a:ext cx="7620000" cy="868362"/>
          </a:xfrm>
        </p:spPr>
        <p:txBody>
          <a:bodyPr/>
          <a:lstStyle/>
          <a:p>
            <a:r>
              <a:rPr lang="en-US" dirty="0"/>
              <a:t>Recursion Versus Iteration</a:t>
            </a:r>
          </a:p>
        </p:txBody>
      </p:sp>
      <p:sp>
        <p:nvSpPr>
          <p:cNvPr id="29699" name="Rectangle 3"/>
          <p:cNvSpPr>
            <a:spLocks noGrp="1" noChangeArrowheads="1"/>
          </p:cNvSpPr>
          <p:nvPr>
            <p:ph type="body" idx="1"/>
          </p:nvPr>
        </p:nvSpPr>
        <p:spPr>
          <a:xfrm>
            <a:off x="1066800" y="1219200"/>
            <a:ext cx="7620000" cy="5257800"/>
          </a:xfrm>
        </p:spPr>
        <p:txBody>
          <a:bodyPr/>
          <a:lstStyle/>
          <a:p>
            <a:pPr>
              <a:lnSpc>
                <a:spcPct val="90000"/>
              </a:lnSpc>
            </a:pPr>
            <a:r>
              <a:rPr lang="en-US" sz="2800" dirty="0"/>
              <a:t>There are similarities between recursion and iteration</a:t>
            </a:r>
          </a:p>
          <a:p>
            <a:pPr>
              <a:lnSpc>
                <a:spcPct val="90000"/>
              </a:lnSpc>
            </a:pPr>
            <a:r>
              <a:rPr lang="en-US" sz="2800" dirty="0"/>
              <a:t>In iteration, a loop repetition condition determines whether to repeat the loop body or exit from the loop</a:t>
            </a:r>
          </a:p>
          <a:p>
            <a:pPr>
              <a:lnSpc>
                <a:spcPct val="90000"/>
              </a:lnSpc>
            </a:pPr>
            <a:r>
              <a:rPr lang="en-US" sz="2800" dirty="0"/>
              <a:t>In recursion, the condition usually tests for a base case </a:t>
            </a:r>
          </a:p>
          <a:p>
            <a:pPr>
              <a:lnSpc>
                <a:spcPct val="90000"/>
              </a:lnSpc>
            </a:pPr>
            <a:r>
              <a:rPr lang="en-US" sz="2800" dirty="0"/>
              <a:t>You can always write an iterative solution to a problem that is solvable by recursion</a:t>
            </a:r>
          </a:p>
          <a:p>
            <a:pPr>
              <a:lnSpc>
                <a:spcPct val="90000"/>
              </a:lnSpc>
            </a:pPr>
            <a:r>
              <a:rPr lang="en-US" sz="2800" dirty="0"/>
              <a:t>Recursive code may be simpler than an iterative algorithm and thus easier to write, read, and debug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Efficiency of Recursion</a:t>
            </a:r>
          </a:p>
        </p:txBody>
      </p:sp>
      <p:sp>
        <p:nvSpPr>
          <p:cNvPr id="32771" name="Rectangle 3"/>
          <p:cNvSpPr>
            <a:spLocks noGrp="1" noChangeArrowheads="1"/>
          </p:cNvSpPr>
          <p:nvPr>
            <p:ph type="body" idx="1"/>
          </p:nvPr>
        </p:nvSpPr>
        <p:spPr>
          <a:xfrm>
            <a:off x="1371600" y="1295400"/>
            <a:ext cx="7391400" cy="5105400"/>
          </a:xfrm>
        </p:spPr>
        <p:txBody>
          <a:bodyPr/>
          <a:lstStyle/>
          <a:p>
            <a:r>
              <a:rPr lang="en-US" sz="2800" dirty="0"/>
              <a:t>Recursive methods often have slower execution times when compared to their iterative counterparts</a:t>
            </a:r>
          </a:p>
          <a:p>
            <a:r>
              <a:rPr lang="en-US" sz="2800" dirty="0"/>
              <a:t>The overhead for loop repetition is smaller than the overhead for a method call and return</a:t>
            </a:r>
          </a:p>
          <a:p>
            <a:r>
              <a:rPr lang="en-US" sz="2800" dirty="0"/>
              <a:t>If it is easier to conceptualize an algorithm using recursion, then you should code it as a recursive method</a:t>
            </a:r>
          </a:p>
          <a:p>
            <a:pPr lvl="1"/>
            <a:r>
              <a:rPr lang="en-US" sz="2400" dirty="0"/>
              <a:t>The reduction in efficiency does not outweigh the advantage of readable code that is easy to debug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066800" y="274638"/>
            <a:ext cx="7620000" cy="563562"/>
          </a:xfrm>
        </p:spPr>
        <p:txBody>
          <a:bodyPr>
            <a:normAutofit fontScale="90000"/>
          </a:bodyPr>
          <a:lstStyle/>
          <a:p>
            <a:r>
              <a:rPr lang="en-US" sz="4000" dirty="0"/>
              <a:t>Recursive Array Search</a:t>
            </a:r>
          </a:p>
        </p:txBody>
      </p:sp>
      <p:sp>
        <p:nvSpPr>
          <p:cNvPr id="34819" name="Rectangle 3"/>
          <p:cNvSpPr>
            <a:spLocks noGrp="1" noChangeArrowheads="1"/>
          </p:cNvSpPr>
          <p:nvPr>
            <p:ph type="body" idx="1"/>
          </p:nvPr>
        </p:nvSpPr>
        <p:spPr>
          <a:xfrm>
            <a:off x="1143000" y="1143000"/>
            <a:ext cx="8001000" cy="5715000"/>
          </a:xfrm>
        </p:spPr>
        <p:txBody>
          <a:bodyPr/>
          <a:lstStyle/>
          <a:p>
            <a:r>
              <a:rPr lang="en-US" sz="2700" dirty="0"/>
              <a:t>Searching an array can be accomplished using recursion</a:t>
            </a:r>
          </a:p>
          <a:p>
            <a:r>
              <a:rPr lang="en-US" sz="2700" dirty="0"/>
              <a:t>Simplest way to search is a linear search</a:t>
            </a:r>
          </a:p>
          <a:p>
            <a:pPr lvl="1"/>
            <a:r>
              <a:rPr lang="en-US" sz="2700" dirty="0"/>
              <a:t>Examine one element at a time starting with the first element and ending with the last</a:t>
            </a:r>
          </a:p>
          <a:p>
            <a:r>
              <a:rPr lang="en-US" sz="2700" dirty="0"/>
              <a:t>Base case for recursive search is an empty array</a:t>
            </a:r>
          </a:p>
          <a:p>
            <a:pPr lvl="1"/>
            <a:r>
              <a:rPr lang="en-US" sz="2700" dirty="0"/>
              <a:t>Result is negative one</a:t>
            </a:r>
          </a:p>
          <a:p>
            <a:r>
              <a:rPr lang="en-US" sz="2700" dirty="0"/>
              <a:t>Another base case would be when the array element being examined matches the target</a:t>
            </a:r>
          </a:p>
          <a:p>
            <a:r>
              <a:rPr lang="en-US" sz="2700" dirty="0"/>
              <a:t>Recursive step is to search the rest of the array, excluding the element just examined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Introduction to Recursion</a:t>
            </a:r>
            <a:endParaRPr lang="en-US" dirty="0"/>
          </a:p>
        </p:txBody>
      </p:sp>
      <p:sp>
        <p:nvSpPr>
          <p:cNvPr id="4099" name="Rectangle 3"/>
          <p:cNvSpPr>
            <a:spLocks noGrp="1" noChangeArrowheads="1"/>
          </p:cNvSpPr>
          <p:nvPr>
            <p:ph type="body" idx="1"/>
          </p:nvPr>
        </p:nvSpPr>
        <p:spPr>
          <a:xfrm>
            <a:off x="1435100" y="1447800"/>
            <a:ext cx="7499350" cy="5181600"/>
          </a:xfrm>
        </p:spPr>
        <p:txBody>
          <a:bodyPr/>
          <a:lstStyle/>
          <a:p>
            <a:r>
              <a:rPr lang="en-US" dirty="0"/>
              <a:t>Looping being one of the cornerstones of programming it is in fact possible to create programs without an explicit loop construct. </a:t>
            </a:r>
            <a:endParaRPr lang="en-US" dirty="0" smtClean="0"/>
          </a:p>
          <a:p>
            <a:r>
              <a:rPr lang="en-US" dirty="0" smtClean="0"/>
              <a:t>Some </a:t>
            </a:r>
            <a:r>
              <a:rPr lang="en-US" dirty="0"/>
              <a:t>languages, such as Scheme, do not in fact have an explicit loop construct like For, While, etc. Instead they use a technique known as </a:t>
            </a:r>
            <a:r>
              <a:rPr lang="en-US" i="1" dirty="0"/>
              <a:t>recursion </a:t>
            </a:r>
            <a:r>
              <a:rPr lang="en-US" dirty="0"/>
              <a:t>. </a:t>
            </a:r>
            <a:endParaRPr lang="en-US" dirty="0" smtClean="0"/>
          </a:p>
          <a:p>
            <a:r>
              <a:rPr lang="en-US" dirty="0" smtClean="0"/>
              <a:t>This </a:t>
            </a:r>
            <a:r>
              <a:rPr lang="en-US" dirty="0"/>
              <a:t>turns out to be a very powerful technique for some types of problem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Recursive Data Structures</a:t>
            </a:r>
          </a:p>
        </p:txBody>
      </p:sp>
      <p:sp>
        <p:nvSpPr>
          <p:cNvPr id="41987" name="Rectangle 3"/>
          <p:cNvSpPr>
            <a:spLocks noGrp="1" noChangeArrowheads="1"/>
          </p:cNvSpPr>
          <p:nvPr>
            <p:ph type="body" idx="1"/>
          </p:nvPr>
        </p:nvSpPr>
        <p:spPr>
          <a:xfrm>
            <a:off x="1143000" y="1219200"/>
            <a:ext cx="7620000" cy="5257800"/>
          </a:xfrm>
        </p:spPr>
        <p:txBody>
          <a:bodyPr/>
          <a:lstStyle/>
          <a:p>
            <a:r>
              <a:rPr lang="en-US" sz="2800" dirty="0"/>
              <a:t>Computer scientists often encounter data structures that are defined recursively</a:t>
            </a:r>
          </a:p>
          <a:p>
            <a:pPr lvl="1"/>
            <a:r>
              <a:rPr lang="en-US"/>
              <a:t>Trees </a:t>
            </a:r>
            <a:r>
              <a:rPr lang="en-US" smtClean="0"/>
              <a:t>are </a:t>
            </a:r>
            <a:r>
              <a:rPr lang="en-US" dirty="0"/>
              <a:t>defined recursively</a:t>
            </a:r>
          </a:p>
          <a:p>
            <a:r>
              <a:rPr lang="en-US" sz="2800" dirty="0"/>
              <a:t>Linked list can be described as a recursive data structure</a:t>
            </a:r>
          </a:p>
          <a:p>
            <a:r>
              <a:rPr lang="en-US" sz="2800" dirty="0"/>
              <a:t>Recursive methods provide a very natural mechanism for processing recursive data structures</a:t>
            </a:r>
          </a:p>
          <a:p>
            <a:r>
              <a:rPr lang="en-US" sz="2800" dirty="0"/>
              <a:t>The first language developed for artificial intelligence research was a recursive language called LISP</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en-US"/>
              <a:t>Recursive Definition of a Linked List</a:t>
            </a:r>
          </a:p>
        </p:txBody>
      </p:sp>
      <p:sp>
        <p:nvSpPr>
          <p:cNvPr id="43011" name="Rectangle 3"/>
          <p:cNvSpPr>
            <a:spLocks noGrp="1" noChangeArrowheads="1"/>
          </p:cNvSpPr>
          <p:nvPr>
            <p:ph type="body" idx="1"/>
          </p:nvPr>
        </p:nvSpPr>
        <p:spPr/>
        <p:txBody>
          <a:bodyPr/>
          <a:lstStyle/>
          <a:p>
            <a:r>
              <a:rPr lang="en-US"/>
              <a:t>A non-empty linked list is a collection of nodes such that each node references another linked list consisting of the nodes that follow it in the list</a:t>
            </a:r>
          </a:p>
          <a:p>
            <a:r>
              <a:rPr lang="en-US"/>
              <a:t>The last node references an empty list</a:t>
            </a:r>
          </a:p>
          <a:p>
            <a:r>
              <a:rPr lang="en-US"/>
              <a:t>A linked list is empty, or it contains a node, called the list head, that stores data and a reference to a linked list</a:t>
            </a:r>
          </a:p>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Backtracking</a:t>
            </a:r>
          </a:p>
        </p:txBody>
      </p:sp>
      <p:sp>
        <p:nvSpPr>
          <p:cNvPr id="51203" name="Rectangle 3"/>
          <p:cNvSpPr>
            <a:spLocks noGrp="1" noChangeArrowheads="1"/>
          </p:cNvSpPr>
          <p:nvPr>
            <p:ph type="body" idx="1"/>
          </p:nvPr>
        </p:nvSpPr>
        <p:spPr>
          <a:xfrm>
            <a:off x="1435100" y="1219200"/>
            <a:ext cx="7499350" cy="5029200"/>
          </a:xfrm>
        </p:spPr>
        <p:txBody>
          <a:bodyPr/>
          <a:lstStyle/>
          <a:p>
            <a:r>
              <a:rPr lang="en-US" sz="2800" dirty="0"/>
              <a:t>Backtracking is an approach to implementing systematic trial and error in a search for a solution</a:t>
            </a:r>
          </a:p>
          <a:p>
            <a:pPr lvl="1"/>
            <a:r>
              <a:rPr lang="en-US" sz="2400" dirty="0"/>
              <a:t>An example is finding a path through a maze</a:t>
            </a:r>
          </a:p>
          <a:p>
            <a:r>
              <a:rPr lang="en-US" sz="2800" dirty="0"/>
              <a:t>If you are attempting to walk through a maze, you will probably walk down a path as far as you can go</a:t>
            </a:r>
          </a:p>
          <a:p>
            <a:pPr lvl="2"/>
            <a:r>
              <a:rPr lang="en-US" sz="2000" dirty="0"/>
              <a:t>Eventually, you will reach your destination or you won’t be able to go any farther</a:t>
            </a:r>
          </a:p>
          <a:p>
            <a:pPr lvl="2"/>
            <a:r>
              <a:rPr lang="en-US" sz="2000" dirty="0"/>
              <a:t>If you can’t go any farther, you will need to retrace your steps</a:t>
            </a:r>
          </a:p>
          <a:p>
            <a:r>
              <a:rPr lang="en-US" sz="2800" dirty="0"/>
              <a:t>Backtracking is a systematic approach to trying alternative paths and eliminating them if they don’t work</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143000" y="274638"/>
            <a:ext cx="7543800" cy="639762"/>
          </a:xfrm>
        </p:spPr>
        <p:txBody>
          <a:bodyPr>
            <a:normAutofit fontScale="90000"/>
          </a:bodyPr>
          <a:lstStyle/>
          <a:p>
            <a:r>
              <a:rPr lang="en-US" sz="4000" dirty="0"/>
              <a:t>Backtracking (continued)</a:t>
            </a:r>
          </a:p>
        </p:txBody>
      </p:sp>
      <p:sp>
        <p:nvSpPr>
          <p:cNvPr id="52227" name="Rectangle 3"/>
          <p:cNvSpPr>
            <a:spLocks noGrp="1" noChangeArrowheads="1"/>
          </p:cNvSpPr>
          <p:nvPr>
            <p:ph type="body" idx="1"/>
          </p:nvPr>
        </p:nvSpPr>
        <p:spPr>
          <a:xfrm>
            <a:off x="1447800" y="990600"/>
            <a:ext cx="7239000" cy="5486400"/>
          </a:xfrm>
        </p:spPr>
        <p:txBody>
          <a:bodyPr/>
          <a:lstStyle/>
          <a:p>
            <a:r>
              <a:rPr lang="en-US" sz="2600" dirty="0"/>
              <a:t>Never try the exact same path more than once, and you will eventually find a solution path if one exists</a:t>
            </a:r>
          </a:p>
          <a:p>
            <a:r>
              <a:rPr lang="en-US" sz="2600" dirty="0"/>
              <a:t>Problems that are solved by backtracking can be described as a set of choices made by some method</a:t>
            </a:r>
          </a:p>
          <a:p>
            <a:r>
              <a:rPr lang="en-US" sz="2600" dirty="0"/>
              <a:t>Recursion allows us to implement backtracking in a relatively straightforward manner</a:t>
            </a:r>
          </a:p>
          <a:p>
            <a:pPr lvl="1"/>
            <a:r>
              <a:rPr lang="en-US" sz="2600" dirty="0"/>
              <a:t>Each activation frame is used to remember the choice that was made at that particular decision point</a:t>
            </a:r>
          </a:p>
          <a:p>
            <a:r>
              <a:rPr lang="en-US" sz="2600" dirty="0"/>
              <a:t>A program that plays chess may involve some kind of backtracking algorithm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Recursion types (See chap5)</a:t>
            </a:r>
            <a:endParaRPr lang="en-GB" dirty="0"/>
          </a:p>
        </p:txBody>
      </p:sp>
      <p:sp>
        <p:nvSpPr>
          <p:cNvPr id="3" name="Content Placeholder 2"/>
          <p:cNvSpPr>
            <a:spLocks noGrp="1"/>
          </p:cNvSpPr>
          <p:nvPr>
            <p:ph idx="1"/>
          </p:nvPr>
        </p:nvSpPr>
        <p:spPr/>
        <p:txBody>
          <a:bodyPr/>
          <a:lstStyle/>
          <a:p>
            <a:r>
              <a:rPr lang="en-GB" dirty="0" smtClean="0"/>
              <a:t>Linear recursion</a:t>
            </a:r>
          </a:p>
          <a:p>
            <a:r>
              <a:rPr lang="en-GB" dirty="0" smtClean="0"/>
              <a:t>Tail Recursion </a:t>
            </a:r>
          </a:p>
          <a:p>
            <a:r>
              <a:rPr lang="en-GB" dirty="0" smtClean="0"/>
              <a:t>Binary recursion (</a:t>
            </a:r>
            <a:r>
              <a:rPr lang="en-GB" dirty="0" err="1" smtClean="0"/>
              <a:t>e.g</a:t>
            </a:r>
            <a:r>
              <a:rPr lang="en-GB" dirty="0" smtClean="0"/>
              <a:t> tower of </a:t>
            </a:r>
            <a:r>
              <a:rPr lang="en-GB" dirty="0" err="1" smtClean="0"/>
              <a:t>Hanoii</a:t>
            </a:r>
            <a:r>
              <a:rPr lang="en-GB" dirty="0" smtClean="0"/>
              <a:t>)</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Definition</a:t>
            </a:r>
          </a:p>
        </p:txBody>
      </p:sp>
      <p:sp>
        <p:nvSpPr>
          <p:cNvPr id="5123" name="Rectangle 3"/>
          <p:cNvSpPr>
            <a:spLocks noGrp="1" noChangeArrowheads="1"/>
          </p:cNvSpPr>
          <p:nvPr>
            <p:ph type="body" idx="1"/>
          </p:nvPr>
        </p:nvSpPr>
        <p:spPr/>
        <p:txBody>
          <a:bodyPr/>
          <a:lstStyle/>
          <a:p>
            <a:pPr>
              <a:lnSpc>
                <a:spcPct val="90000"/>
              </a:lnSpc>
            </a:pPr>
            <a:r>
              <a:rPr lang="en-US" dirty="0"/>
              <a:t>Recursion simply means applying a function as a part of the definition of that same function. </a:t>
            </a:r>
          </a:p>
          <a:p>
            <a:pPr>
              <a:lnSpc>
                <a:spcPct val="90000"/>
              </a:lnSpc>
            </a:pPr>
            <a:endParaRPr lang="en-US" dirty="0"/>
          </a:p>
          <a:p>
            <a:pPr>
              <a:lnSpc>
                <a:spcPct val="90000"/>
              </a:lnSpc>
            </a:pPr>
            <a:r>
              <a:rPr lang="en-US" dirty="0"/>
              <a:t>The key to making this work is </a:t>
            </a:r>
            <a:endParaRPr lang="en-US" dirty="0" smtClean="0"/>
          </a:p>
          <a:p>
            <a:pPr lvl="1">
              <a:lnSpc>
                <a:spcPct val="90000"/>
              </a:lnSpc>
            </a:pPr>
            <a:r>
              <a:rPr lang="en-US" dirty="0" smtClean="0"/>
              <a:t> </a:t>
            </a:r>
            <a:r>
              <a:rPr lang="en-US" dirty="0"/>
              <a:t>there </a:t>
            </a:r>
            <a:r>
              <a:rPr lang="en-US" b="1" dirty="0"/>
              <a:t>must be a terminating condition</a:t>
            </a:r>
            <a:r>
              <a:rPr lang="en-US" dirty="0"/>
              <a:t> </a:t>
            </a: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Example</a:t>
            </a:r>
          </a:p>
        </p:txBody>
      </p:sp>
      <p:sp>
        <p:nvSpPr>
          <p:cNvPr id="6147" name="Rectangle 3"/>
          <p:cNvSpPr>
            <a:spLocks noGrp="1" noChangeArrowheads="1"/>
          </p:cNvSpPr>
          <p:nvPr>
            <p:ph type="body" idx="1"/>
          </p:nvPr>
        </p:nvSpPr>
        <p:spPr>
          <a:xfrm>
            <a:off x="990600" y="1219200"/>
            <a:ext cx="8153400" cy="5257800"/>
          </a:xfrm>
        </p:spPr>
        <p:txBody>
          <a:bodyPr/>
          <a:lstStyle/>
          <a:p>
            <a:r>
              <a:rPr lang="en-US" sz="2800" dirty="0"/>
              <a:t>The mathematical factorial function is defined </a:t>
            </a:r>
            <a:r>
              <a:rPr lang="en-US" sz="2800" dirty="0" smtClean="0"/>
              <a:t>as</a:t>
            </a:r>
          </a:p>
          <a:p>
            <a:pPr lvl="1"/>
            <a:r>
              <a:rPr lang="en-US" sz="2400" dirty="0" smtClean="0"/>
              <a:t>the </a:t>
            </a:r>
            <a:r>
              <a:rPr lang="en-US" sz="2400" dirty="0"/>
              <a:t>product of all the numbers up to and including the argument, and the factorial of 1 is 1. </a:t>
            </a:r>
          </a:p>
          <a:p>
            <a:r>
              <a:rPr lang="en-US" sz="2800" dirty="0" smtClean="0"/>
              <a:t>The </a:t>
            </a:r>
            <a:r>
              <a:rPr lang="en-US" sz="2800" dirty="0"/>
              <a:t>factorial of N is equal to N times the factorial of (N-1). </a:t>
            </a:r>
          </a:p>
          <a:p>
            <a:pPr>
              <a:buNone/>
            </a:pPr>
            <a:r>
              <a:rPr lang="en-US" sz="2800" dirty="0" smtClean="0"/>
              <a:t>	1</a:t>
            </a:r>
            <a:r>
              <a:rPr lang="en-US" sz="2800" dirty="0"/>
              <a:t>! = 1</a:t>
            </a:r>
            <a:br>
              <a:rPr lang="en-US" sz="2800" dirty="0"/>
            </a:br>
            <a:r>
              <a:rPr lang="en-US" sz="2800" dirty="0"/>
              <a:t>2! = 1 x 2 = 2</a:t>
            </a:r>
            <a:br>
              <a:rPr lang="en-US" sz="2800" dirty="0"/>
            </a:br>
            <a:r>
              <a:rPr lang="en-US" sz="2800" dirty="0"/>
              <a:t>3! = 1 x 2 x 3 = 2! x 3 = 6</a:t>
            </a:r>
            <a:br>
              <a:rPr lang="en-US" sz="2800" dirty="0"/>
            </a:br>
            <a:r>
              <a:rPr lang="en-US" sz="2800" dirty="0"/>
              <a:t>N! = 1 x 2 x 3 x .... (N-2) x (N-1) x N = (N-1)! x 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90600" y="274638"/>
            <a:ext cx="7696200" cy="715962"/>
          </a:xfrm>
        </p:spPr>
        <p:txBody>
          <a:bodyPr/>
          <a:lstStyle/>
          <a:p>
            <a:r>
              <a:rPr lang="en-US" sz="4000" dirty="0"/>
              <a:t>Pseudocode</a:t>
            </a:r>
          </a:p>
        </p:txBody>
      </p:sp>
      <p:sp>
        <p:nvSpPr>
          <p:cNvPr id="7171" name="Rectangle 3"/>
          <p:cNvSpPr>
            <a:spLocks noGrp="1" noChangeArrowheads="1"/>
          </p:cNvSpPr>
          <p:nvPr>
            <p:ph type="body" idx="1"/>
          </p:nvPr>
        </p:nvSpPr>
        <p:spPr>
          <a:xfrm>
            <a:off x="914400" y="1066800"/>
            <a:ext cx="8001000" cy="5486400"/>
          </a:xfrm>
        </p:spPr>
        <p:txBody>
          <a:bodyPr/>
          <a:lstStyle/>
          <a:p>
            <a:pPr>
              <a:lnSpc>
                <a:spcPct val="80000"/>
              </a:lnSpc>
              <a:buFontTx/>
              <a:buNone/>
            </a:pPr>
            <a:r>
              <a:rPr lang="en-US" sz="2800" dirty="0"/>
              <a:t>Integer factorial(n)</a:t>
            </a:r>
          </a:p>
          <a:p>
            <a:pPr>
              <a:lnSpc>
                <a:spcPct val="80000"/>
              </a:lnSpc>
              <a:buFontTx/>
              <a:buNone/>
            </a:pPr>
            <a:r>
              <a:rPr lang="en-US" sz="2800" dirty="0"/>
              <a:t>    if n == 1</a:t>
            </a:r>
          </a:p>
          <a:p>
            <a:pPr>
              <a:lnSpc>
                <a:spcPct val="80000"/>
              </a:lnSpc>
              <a:buFontTx/>
              <a:buNone/>
            </a:pPr>
            <a:r>
              <a:rPr lang="en-US" sz="2800" dirty="0"/>
              <a:t>      return 1 </a:t>
            </a:r>
            <a:r>
              <a:rPr lang="en-US" sz="2800" dirty="0" smtClean="0"/>
              <a:t>……(base case)</a:t>
            </a:r>
            <a:endParaRPr lang="en-US" sz="2800" dirty="0"/>
          </a:p>
          <a:p>
            <a:pPr>
              <a:lnSpc>
                <a:spcPct val="80000"/>
              </a:lnSpc>
              <a:buFontTx/>
              <a:buNone/>
            </a:pPr>
            <a:r>
              <a:rPr lang="en-US" sz="2800" dirty="0"/>
              <a:t>   else</a:t>
            </a:r>
          </a:p>
          <a:p>
            <a:pPr>
              <a:lnSpc>
                <a:spcPct val="80000"/>
              </a:lnSpc>
              <a:buFontTx/>
              <a:buNone/>
            </a:pPr>
            <a:r>
              <a:rPr lang="en-US" sz="2800" dirty="0"/>
              <a:t>      return n * factorial(n-1)    </a:t>
            </a:r>
            <a:r>
              <a:rPr lang="en-US" sz="2800" dirty="0" smtClean="0"/>
              <a:t>……. (recursive case)</a:t>
            </a:r>
            <a:endParaRPr lang="en-US" sz="2800" dirty="0"/>
          </a:p>
          <a:p>
            <a:pPr>
              <a:lnSpc>
                <a:spcPct val="80000"/>
              </a:lnSpc>
            </a:pPr>
            <a:endParaRPr lang="en-US" sz="2800" dirty="0" smtClean="0"/>
          </a:p>
          <a:p>
            <a:pPr>
              <a:lnSpc>
                <a:spcPct val="80000"/>
              </a:lnSpc>
            </a:pPr>
            <a:r>
              <a:rPr lang="en-US" sz="2800" dirty="0" smtClean="0"/>
              <a:t>There </a:t>
            </a:r>
            <a:r>
              <a:rPr lang="en-US" sz="2800" dirty="0"/>
              <a:t>is a small bug in this definition however, if you try to call it with a number less than 1 it goes into an infinite loop! </a:t>
            </a:r>
            <a:endParaRPr lang="en-US" sz="2800" dirty="0" smtClean="0"/>
          </a:p>
          <a:p>
            <a:pPr>
              <a:lnSpc>
                <a:spcPct val="80000"/>
              </a:lnSpc>
            </a:pPr>
            <a:r>
              <a:rPr lang="en-US" sz="2800" dirty="0" smtClean="0"/>
              <a:t>To </a:t>
            </a:r>
            <a:r>
              <a:rPr lang="en-US" sz="2800" dirty="0"/>
              <a:t>fix that change the test to use "&lt;=" instead of "==". </a:t>
            </a:r>
            <a:endParaRPr lang="en-US" sz="2800" dirty="0" smtClean="0"/>
          </a:p>
          <a:p>
            <a:pPr>
              <a:lnSpc>
                <a:spcPct val="80000"/>
              </a:lnSpc>
            </a:pPr>
            <a:r>
              <a:rPr lang="en-US" sz="2800" dirty="0" smtClean="0"/>
              <a:t>This </a:t>
            </a:r>
            <a:r>
              <a:rPr lang="en-US" sz="2800" dirty="0"/>
              <a:t>goes to show how easy it is to make mistakes with terminating conditions, this is probably the single most common cause of bugs in recursive functions.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274638"/>
            <a:ext cx="7620000" cy="1020762"/>
          </a:xfrm>
        </p:spPr>
        <p:txBody>
          <a:bodyPr/>
          <a:lstStyle/>
          <a:p>
            <a:r>
              <a:rPr lang="en-US" sz="4000" dirty="0"/>
              <a:t>Recursive steps in factorial function</a:t>
            </a:r>
          </a:p>
        </p:txBody>
      </p:sp>
      <p:sp>
        <p:nvSpPr>
          <p:cNvPr id="8195" name="Rectangle 3"/>
          <p:cNvSpPr>
            <a:spLocks noGrp="1" noChangeArrowheads="1"/>
          </p:cNvSpPr>
          <p:nvPr>
            <p:ph type="body" idx="1"/>
          </p:nvPr>
        </p:nvSpPr>
        <p:spPr/>
        <p:txBody>
          <a:bodyPr/>
          <a:lstStyle/>
          <a:p>
            <a:r>
              <a:rPr lang="en-US" dirty="0"/>
              <a:t>Let's see how that works when we execute it. </a:t>
            </a:r>
            <a:endParaRPr lang="en-US" dirty="0" smtClean="0"/>
          </a:p>
          <a:p>
            <a:pPr>
              <a:buNone/>
            </a:pPr>
            <a:r>
              <a:rPr lang="en-US" dirty="0" smtClean="0"/>
              <a:t>we </a:t>
            </a:r>
            <a:r>
              <a:rPr lang="en-US" dirty="0"/>
              <a:t>get: </a:t>
            </a:r>
          </a:p>
          <a:p>
            <a:r>
              <a:rPr lang="en-US" dirty="0"/>
              <a:t>factorial(4) = 4 * factorial(3)</a:t>
            </a:r>
          </a:p>
          <a:p>
            <a:r>
              <a:rPr lang="en-US" dirty="0"/>
              <a:t>factorial(3) = 3 * factorial(2)</a:t>
            </a:r>
          </a:p>
          <a:p>
            <a:r>
              <a:rPr lang="en-US" dirty="0"/>
              <a:t>factorial(2) = 2 * factorial(1) </a:t>
            </a:r>
          </a:p>
          <a:p>
            <a:r>
              <a:rPr lang="en-US" dirty="0"/>
              <a:t>factorial(1) = 1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smtClean="0"/>
              <a:t>Recursion</a:t>
            </a:r>
            <a:endParaRPr lang="en-US" dirty="0"/>
          </a:p>
        </p:txBody>
      </p:sp>
      <p:sp>
        <p:nvSpPr>
          <p:cNvPr id="9219" name="Rectangle 3"/>
          <p:cNvSpPr>
            <a:spLocks noGrp="1" noChangeArrowheads="1"/>
          </p:cNvSpPr>
          <p:nvPr>
            <p:ph type="body" idx="1"/>
          </p:nvPr>
        </p:nvSpPr>
        <p:spPr/>
        <p:txBody>
          <a:bodyPr/>
          <a:lstStyle/>
          <a:p>
            <a:r>
              <a:rPr lang="en-US" sz="2800"/>
              <a:t>Writing the factorial function without recursion actually isn't that difficult </a:t>
            </a:r>
          </a:p>
          <a:p>
            <a:r>
              <a:rPr lang="en-US" sz="2800"/>
              <a:t>However as we'll see some functions are much harder to write without recursion. </a:t>
            </a:r>
          </a:p>
          <a:p>
            <a:r>
              <a:rPr lang="en-US" sz="2800"/>
              <a:t>Functional Programming tries to focus on the </a:t>
            </a:r>
            <a:r>
              <a:rPr lang="en-US" sz="2800" i="1"/>
              <a:t>what</a:t>
            </a:r>
            <a:r>
              <a:rPr lang="en-US" sz="2800"/>
              <a:t> rather than the </a:t>
            </a:r>
            <a:r>
              <a:rPr lang="en-US" sz="2800" i="1"/>
              <a:t>how</a:t>
            </a:r>
            <a:r>
              <a:rPr lang="en-US" sz="2800"/>
              <a:t> of problem solving. That is, a functional program should describe the problem to be solved rather than focus on the mechanism of solution.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Recursion</a:t>
            </a:r>
            <a:endParaRPr lang="en-US" dirty="0"/>
          </a:p>
        </p:txBody>
      </p:sp>
      <p:sp>
        <p:nvSpPr>
          <p:cNvPr id="10243" name="Rectangle 3"/>
          <p:cNvSpPr>
            <a:spLocks noGrp="1" noChangeArrowheads="1"/>
          </p:cNvSpPr>
          <p:nvPr>
            <p:ph type="body" idx="1"/>
          </p:nvPr>
        </p:nvSpPr>
        <p:spPr/>
        <p:txBody>
          <a:bodyPr/>
          <a:lstStyle/>
          <a:p>
            <a:pPr>
              <a:lnSpc>
                <a:spcPct val="90000"/>
              </a:lnSpc>
            </a:pPr>
            <a:r>
              <a:rPr lang="en-US" sz="2800"/>
              <a:t>For some types of problem it is a natural and powerful technique. </a:t>
            </a:r>
          </a:p>
          <a:p>
            <a:pPr>
              <a:lnSpc>
                <a:spcPct val="90000"/>
              </a:lnSpc>
            </a:pPr>
            <a:r>
              <a:rPr lang="en-US" sz="2800"/>
              <a:t>Unfortunately for many other problems it requires a fairly abstract thinking style, heavily influenced by mathematical principles. </a:t>
            </a:r>
          </a:p>
          <a:p>
            <a:pPr>
              <a:lnSpc>
                <a:spcPct val="90000"/>
              </a:lnSpc>
            </a:pPr>
            <a:r>
              <a:rPr lang="en-US" sz="2800"/>
              <a:t>The resultant code is often far from readable to the layman programmer. </a:t>
            </a:r>
          </a:p>
          <a:p>
            <a:pPr>
              <a:lnSpc>
                <a:spcPct val="90000"/>
              </a:lnSpc>
            </a:pPr>
            <a:r>
              <a:rPr lang="en-US" sz="2800"/>
              <a:t>The resultant code is also very often much shorter than the equivalent imperative code and more reliable.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700</TotalTime>
  <Words>2130</Words>
  <Application>Microsoft Office PowerPoint</Application>
  <PresentationFormat>On-screen Show (4:3)</PresentationFormat>
  <Paragraphs>213</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Solstice</vt:lpstr>
      <vt:lpstr>Data Structures and Algorithms </vt:lpstr>
      <vt:lpstr>Outline</vt:lpstr>
      <vt:lpstr>Introduction to Recursion</vt:lpstr>
      <vt:lpstr>Definition</vt:lpstr>
      <vt:lpstr>Example</vt:lpstr>
      <vt:lpstr>Pseudocode</vt:lpstr>
      <vt:lpstr>Recursive steps in factorial function</vt:lpstr>
      <vt:lpstr>Recursion</vt:lpstr>
      <vt:lpstr>Recursion</vt:lpstr>
      <vt:lpstr>Applications </vt:lpstr>
      <vt:lpstr>what is a magic square? </vt:lpstr>
      <vt:lpstr>Concept of magic square</vt:lpstr>
      <vt:lpstr>Slide 13</vt:lpstr>
      <vt:lpstr>Slide 14</vt:lpstr>
      <vt:lpstr>Slide 15</vt:lpstr>
      <vt:lpstr>Homework </vt:lpstr>
      <vt:lpstr>Homework</vt:lpstr>
      <vt:lpstr>Slide 18</vt:lpstr>
      <vt:lpstr>Tower of Hanoi</vt:lpstr>
      <vt:lpstr>Example</vt:lpstr>
      <vt:lpstr>process </vt:lpstr>
      <vt:lpstr>process </vt:lpstr>
      <vt:lpstr>process </vt:lpstr>
      <vt:lpstr>Recursive solution</vt:lpstr>
      <vt:lpstr>Pseudo-code</vt:lpstr>
      <vt:lpstr>Recursive function</vt:lpstr>
      <vt:lpstr>Recursion Versus Iteration</vt:lpstr>
      <vt:lpstr>Efficiency of Recursion</vt:lpstr>
      <vt:lpstr>Recursive Array Search</vt:lpstr>
      <vt:lpstr>Recursive Data Structures</vt:lpstr>
      <vt:lpstr>Recursive Definition of a Linked List</vt:lpstr>
      <vt:lpstr>Backtracking</vt:lpstr>
      <vt:lpstr>Backtracking (continued)</vt:lpstr>
      <vt:lpstr>Recursion types (See chap5)</vt:lpstr>
    </vt:vector>
  </TitlesOfParts>
  <Company>MIT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Queues</dc:title>
  <dc:creator>Admin</dc:creator>
  <cp:lastModifiedBy>qrajput</cp:lastModifiedBy>
  <cp:revision>18</cp:revision>
  <dcterms:created xsi:type="dcterms:W3CDTF">2005-09-19T13:00:41Z</dcterms:created>
  <dcterms:modified xsi:type="dcterms:W3CDTF">2009-11-02T12:47:24Z</dcterms:modified>
</cp:coreProperties>
</file>